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918" r:id="rId1"/>
  </p:sldMasterIdLst>
  <p:notesMasterIdLst>
    <p:notesMasterId r:id="rId19"/>
  </p:notesMasterIdLst>
  <p:handoutMasterIdLst>
    <p:handoutMasterId r:id="rId20"/>
  </p:handoutMasterIdLst>
  <p:sldIdLst>
    <p:sldId id="656" r:id="rId2"/>
    <p:sldId id="657" r:id="rId3"/>
    <p:sldId id="658" r:id="rId4"/>
    <p:sldId id="659" r:id="rId5"/>
    <p:sldId id="660" r:id="rId6"/>
    <p:sldId id="661" r:id="rId7"/>
    <p:sldId id="662" r:id="rId8"/>
    <p:sldId id="663" r:id="rId9"/>
    <p:sldId id="664" r:id="rId10"/>
    <p:sldId id="665" r:id="rId11"/>
    <p:sldId id="666" r:id="rId12"/>
    <p:sldId id="667" r:id="rId13"/>
    <p:sldId id="668" r:id="rId14"/>
    <p:sldId id="670" r:id="rId15"/>
    <p:sldId id="671" r:id="rId16"/>
    <p:sldId id="672" r:id="rId17"/>
    <p:sldId id="673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5613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2813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0013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7213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974">
          <p15:clr>
            <a:srgbClr val="A4A3A4"/>
          </p15:clr>
        </p15:guide>
        <p15:guide id="2" pos="3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FF"/>
    <a:srgbClr val="FFCC66"/>
    <a:srgbClr val="008000"/>
    <a:srgbClr val="FFFFFF"/>
    <a:srgbClr val="FF0000"/>
    <a:srgbClr val="00002E"/>
    <a:srgbClr val="24255E"/>
    <a:srgbClr val="3537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48"/>
    <p:restoredTop sz="94699"/>
  </p:normalViewPr>
  <p:slideViewPr>
    <p:cSldViewPr snapToGrid="0">
      <p:cViewPr varScale="1">
        <p:scale>
          <a:sx n="214" d="100"/>
          <a:sy n="214" d="100"/>
        </p:scale>
        <p:origin x="1232" y="168"/>
      </p:cViewPr>
      <p:guideLst>
        <p:guide orient="horz" pos="1974"/>
        <p:guide pos="3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40"/>
    </p:cViewPr>
  </p:sorterViewPr>
  <p:notesViewPr>
    <p:cSldViewPr snapToGrid="0">
      <p:cViewPr varScale="1">
        <p:scale>
          <a:sx n="55" d="100"/>
          <a:sy n="55" d="100"/>
        </p:scale>
        <p:origin x="-79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BC3BA40-92AF-0344-B15B-C6B0E549E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519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4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EE8A2EA-786E-B244-8EA6-E03D723A4C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073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4665" algn="l" defTabSz="4569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596" algn="l" defTabSz="4569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530" algn="l" defTabSz="4569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460" algn="l" defTabSz="4569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60274DE-C88D-ED4F-A7B5-314225058C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50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E8E3C6D-501D-FA47-883B-35DF4AD1C5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996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AC1E0E7-0FB1-4448-99D6-7D300359AE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761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F39ABA0-84D5-F748-A0BC-EE8533F4C8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34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6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5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3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2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1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0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3E43D6A-8A14-6242-9D96-ECE1B78B3B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207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5495A02-C9CE-CE4F-A601-11D723BAF1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703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80" indent="0">
              <a:buNone/>
              <a:defRPr sz="2000" b="1"/>
            </a:lvl2pPr>
            <a:lvl3pPr marL="913758" indent="0">
              <a:buNone/>
              <a:defRPr sz="1800" b="1"/>
            </a:lvl3pPr>
            <a:lvl4pPr marL="1370639" indent="0">
              <a:buNone/>
              <a:defRPr sz="1600" b="1"/>
            </a:lvl4pPr>
            <a:lvl5pPr marL="1827517" indent="0">
              <a:buNone/>
              <a:defRPr sz="1600" b="1"/>
            </a:lvl5pPr>
            <a:lvl6pPr marL="2284398" indent="0">
              <a:buNone/>
              <a:defRPr sz="1600" b="1"/>
            </a:lvl6pPr>
            <a:lvl7pPr marL="2741275" indent="0">
              <a:buNone/>
              <a:defRPr sz="1600" b="1"/>
            </a:lvl7pPr>
            <a:lvl8pPr marL="3198156" indent="0">
              <a:buNone/>
              <a:defRPr sz="1600" b="1"/>
            </a:lvl8pPr>
            <a:lvl9pPr marL="365503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80" indent="0">
              <a:buNone/>
              <a:defRPr sz="2000" b="1"/>
            </a:lvl2pPr>
            <a:lvl3pPr marL="913758" indent="0">
              <a:buNone/>
              <a:defRPr sz="1800" b="1"/>
            </a:lvl3pPr>
            <a:lvl4pPr marL="1370639" indent="0">
              <a:buNone/>
              <a:defRPr sz="1600" b="1"/>
            </a:lvl4pPr>
            <a:lvl5pPr marL="1827517" indent="0">
              <a:buNone/>
              <a:defRPr sz="1600" b="1"/>
            </a:lvl5pPr>
            <a:lvl6pPr marL="2284398" indent="0">
              <a:buNone/>
              <a:defRPr sz="1600" b="1"/>
            </a:lvl6pPr>
            <a:lvl7pPr marL="2741275" indent="0">
              <a:buNone/>
              <a:defRPr sz="1600" b="1"/>
            </a:lvl7pPr>
            <a:lvl8pPr marL="3198156" indent="0">
              <a:buNone/>
              <a:defRPr sz="1600" b="1"/>
            </a:lvl8pPr>
            <a:lvl9pPr marL="365503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E4177E5-8AA4-5345-A08C-66E9C8FCEC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349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84FC12-4A1E-FD41-B5B7-8C3051D069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501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06FD79A-8100-F543-ACEB-18168DC32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121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80" indent="0">
              <a:buNone/>
              <a:defRPr sz="1200"/>
            </a:lvl2pPr>
            <a:lvl3pPr marL="913758" indent="0">
              <a:buNone/>
              <a:defRPr sz="1000"/>
            </a:lvl3pPr>
            <a:lvl4pPr marL="1370639" indent="0">
              <a:buNone/>
              <a:defRPr sz="900"/>
            </a:lvl4pPr>
            <a:lvl5pPr marL="1827517" indent="0">
              <a:buNone/>
              <a:defRPr sz="900"/>
            </a:lvl5pPr>
            <a:lvl6pPr marL="2284398" indent="0">
              <a:buNone/>
              <a:defRPr sz="900"/>
            </a:lvl6pPr>
            <a:lvl7pPr marL="2741275" indent="0">
              <a:buNone/>
              <a:defRPr sz="900"/>
            </a:lvl7pPr>
            <a:lvl8pPr marL="3198156" indent="0">
              <a:buNone/>
              <a:defRPr sz="900"/>
            </a:lvl8pPr>
            <a:lvl9pPr marL="365503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572A6BE-7221-2C46-8104-EEF4708D68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260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880" indent="0">
              <a:buNone/>
              <a:defRPr sz="2800"/>
            </a:lvl2pPr>
            <a:lvl3pPr marL="913758" indent="0">
              <a:buNone/>
              <a:defRPr sz="2400"/>
            </a:lvl3pPr>
            <a:lvl4pPr marL="1370639" indent="0">
              <a:buNone/>
              <a:defRPr sz="2000"/>
            </a:lvl4pPr>
            <a:lvl5pPr marL="1827517" indent="0">
              <a:buNone/>
              <a:defRPr sz="2000"/>
            </a:lvl5pPr>
            <a:lvl6pPr marL="2284398" indent="0">
              <a:buNone/>
              <a:defRPr sz="2000"/>
            </a:lvl6pPr>
            <a:lvl7pPr marL="2741275" indent="0">
              <a:buNone/>
              <a:defRPr sz="2000"/>
            </a:lvl7pPr>
            <a:lvl8pPr marL="3198156" indent="0">
              <a:buNone/>
              <a:defRPr sz="2000"/>
            </a:lvl8pPr>
            <a:lvl9pPr marL="3655033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80" indent="0">
              <a:buNone/>
              <a:defRPr sz="1200"/>
            </a:lvl2pPr>
            <a:lvl3pPr marL="913758" indent="0">
              <a:buNone/>
              <a:defRPr sz="1000"/>
            </a:lvl3pPr>
            <a:lvl4pPr marL="1370639" indent="0">
              <a:buNone/>
              <a:defRPr sz="900"/>
            </a:lvl4pPr>
            <a:lvl5pPr marL="1827517" indent="0">
              <a:buNone/>
              <a:defRPr sz="900"/>
            </a:lvl5pPr>
            <a:lvl6pPr marL="2284398" indent="0">
              <a:buNone/>
              <a:defRPr sz="900"/>
            </a:lvl6pPr>
            <a:lvl7pPr marL="2741275" indent="0">
              <a:buNone/>
              <a:defRPr sz="900"/>
            </a:lvl7pPr>
            <a:lvl8pPr marL="3198156" indent="0">
              <a:buNone/>
              <a:defRPr sz="900"/>
            </a:lvl8pPr>
            <a:lvl9pPr marL="365503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235E7FA-78FD-EA4A-AB0E-D5320F5128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673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6" tIns="45688" rIns="91376" bIns="456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376" tIns="45688" rIns="91376" bIns="45688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376" tIns="45688" rIns="91376" bIns="45688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376" tIns="45688" rIns="91376" bIns="45688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" pitchFamily="-65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056DB9FA-10DF-0441-8916-71E7FF62E3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10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19" r:id="rId1"/>
    <p:sldLayoutId id="2147484920" r:id="rId2"/>
    <p:sldLayoutId id="2147484921" r:id="rId3"/>
    <p:sldLayoutId id="2147484922" r:id="rId4"/>
    <p:sldLayoutId id="2147484923" r:id="rId5"/>
    <p:sldLayoutId id="2147484924" r:id="rId6"/>
    <p:sldLayoutId id="2147484925" r:id="rId7"/>
    <p:sldLayoutId id="2147484926" r:id="rId8"/>
    <p:sldLayoutId id="2147484927" r:id="rId9"/>
    <p:sldLayoutId id="2147484928" r:id="rId10"/>
    <p:sldLayoutId id="2147484929" r:id="rId11"/>
  </p:sldLayoutIdLst>
  <p:txStyles>
    <p:titleStyle>
      <a:lvl1pPr algn="ctr" defTabSz="4556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56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1313" indent="-3413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1363" indent="-28416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14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5986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58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2836" indent="-228439" algn="l" defTabSz="45688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716" indent="-228439" algn="l" defTabSz="45688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595" indent="-228439" algn="l" defTabSz="45688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472" indent="-228439" algn="l" defTabSz="45688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80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58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39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17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98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75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56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33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469900"/>
            <a:ext cx="6816725" cy="440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988" y="3773488"/>
            <a:ext cx="4538662" cy="294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Box 2"/>
          <p:cNvSpPr txBox="1">
            <a:spLocks noChangeArrowheads="1"/>
          </p:cNvSpPr>
          <p:nvPr/>
        </p:nvSpPr>
        <p:spPr bwMode="auto">
          <a:xfrm>
            <a:off x="5397500" y="4725988"/>
            <a:ext cx="5286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prstClr val="black"/>
                </a:solidFill>
              </a:rPr>
              <a:t>s=.1</a:t>
            </a:r>
          </a:p>
        </p:txBody>
      </p:sp>
      <p:sp>
        <p:nvSpPr>
          <p:cNvPr id="43012" name="TextBox 6"/>
          <p:cNvSpPr txBox="1">
            <a:spLocks noChangeArrowheads="1"/>
          </p:cNvSpPr>
          <p:nvPr/>
        </p:nvSpPr>
        <p:spPr bwMode="auto">
          <a:xfrm>
            <a:off x="4516438" y="4105275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prstClr val="black"/>
                </a:solidFill>
              </a:rPr>
              <a:t>s=.2</a:t>
            </a:r>
          </a:p>
        </p:txBody>
      </p:sp>
    </p:spTree>
    <p:extLst>
      <p:ext uri="{BB962C8B-B14F-4D97-AF65-F5344CB8AC3E}">
        <p14:creationId xmlns:p14="http://schemas.microsoft.com/office/powerpoint/2010/main" val="282926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Box 2"/>
          <p:cNvSpPr txBox="1">
            <a:spLocks noChangeArrowheads="1"/>
          </p:cNvSpPr>
          <p:nvPr/>
        </p:nvSpPr>
        <p:spPr bwMode="auto">
          <a:xfrm>
            <a:off x="498475" y="2222500"/>
            <a:ext cx="1946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mtClean="0">
                <a:solidFill>
                  <a:prstClr val="black"/>
                </a:solidFill>
              </a:rPr>
              <a:t>N=50   s=0.1</a:t>
            </a:r>
          </a:p>
        </p:txBody>
      </p:sp>
      <p:sp>
        <p:nvSpPr>
          <p:cNvPr id="52226" name="TextBox 3"/>
          <p:cNvSpPr txBox="1">
            <a:spLocks noChangeArrowheads="1"/>
          </p:cNvSpPr>
          <p:nvPr/>
        </p:nvSpPr>
        <p:spPr bwMode="auto">
          <a:xfrm>
            <a:off x="2625725" y="2222500"/>
            <a:ext cx="1758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mtClean="0">
                <a:solidFill>
                  <a:prstClr val="black"/>
                </a:solidFill>
              </a:rPr>
              <a:t>5 replicates</a:t>
            </a:r>
          </a:p>
        </p:txBody>
      </p:sp>
      <p:pic>
        <p:nvPicPr>
          <p:cNvPr id="5222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114550"/>
            <a:ext cx="1677988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11475"/>
            <a:ext cx="9144000" cy="394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312738"/>
            <a:ext cx="8059737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522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Box 2"/>
          <p:cNvSpPr txBox="1">
            <a:spLocks noChangeArrowheads="1"/>
          </p:cNvSpPr>
          <p:nvPr/>
        </p:nvSpPr>
        <p:spPr bwMode="auto">
          <a:xfrm>
            <a:off x="498475" y="2222500"/>
            <a:ext cx="2117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mtClean="0">
                <a:solidFill>
                  <a:prstClr val="black"/>
                </a:solidFill>
              </a:rPr>
              <a:t>N=500   s=0.1</a:t>
            </a:r>
          </a:p>
        </p:txBody>
      </p:sp>
      <p:sp>
        <p:nvSpPr>
          <p:cNvPr id="53250" name="TextBox 3"/>
          <p:cNvSpPr txBox="1">
            <a:spLocks noChangeArrowheads="1"/>
          </p:cNvSpPr>
          <p:nvPr/>
        </p:nvSpPr>
        <p:spPr bwMode="auto">
          <a:xfrm>
            <a:off x="2625725" y="2222500"/>
            <a:ext cx="1758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mtClean="0">
                <a:solidFill>
                  <a:prstClr val="black"/>
                </a:solidFill>
              </a:rPr>
              <a:t>5 replicates</a:t>
            </a:r>
          </a:p>
        </p:txBody>
      </p:sp>
      <p:pic>
        <p:nvPicPr>
          <p:cNvPr id="53251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114550"/>
            <a:ext cx="1677988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6413"/>
            <a:ext cx="9144000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312738"/>
            <a:ext cx="8059737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889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Box 2"/>
          <p:cNvSpPr txBox="1">
            <a:spLocks noChangeArrowheads="1"/>
          </p:cNvSpPr>
          <p:nvPr/>
        </p:nvSpPr>
        <p:spPr bwMode="auto">
          <a:xfrm>
            <a:off x="498475" y="2222500"/>
            <a:ext cx="1946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mtClean="0">
                <a:solidFill>
                  <a:prstClr val="black"/>
                </a:solidFill>
              </a:rPr>
              <a:t>N=50   s=0.1</a:t>
            </a:r>
          </a:p>
        </p:txBody>
      </p:sp>
      <p:sp>
        <p:nvSpPr>
          <p:cNvPr id="54274" name="TextBox 3"/>
          <p:cNvSpPr txBox="1">
            <a:spLocks noChangeArrowheads="1"/>
          </p:cNvSpPr>
          <p:nvPr/>
        </p:nvSpPr>
        <p:spPr bwMode="auto">
          <a:xfrm>
            <a:off x="2625725" y="2222500"/>
            <a:ext cx="1758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mtClean="0">
                <a:solidFill>
                  <a:prstClr val="black"/>
                </a:solidFill>
              </a:rPr>
              <a:t>5 replicates</a:t>
            </a:r>
          </a:p>
        </p:txBody>
      </p:sp>
      <p:pic>
        <p:nvPicPr>
          <p:cNvPr id="5427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114550"/>
            <a:ext cx="1677988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0350"/>
            <a:ext cx="9144000" cy="391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312738"/>
            <a:ext cx="8059737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650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Box 2"/>
          <p:cNvSpPr txBox="1">
            <a:spLocks noChangeArrowheads="1"/>
          </p:cNvSpPr>
          <p:nvPr/>
        </p:nvSpPr>
        <p:spPr bwMode="auto">
          <a:xfrm>
            <a:off x="498475" y="2222500"/>
            <a:ext cx="1946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mtClean="0">
                <a:solidFill>
                  <a:prstClr val="black"/>
                </a:solidFill>
              </a:rPr>
              <a:t>N=50   s=0.1</a:t>
            </a:r>
          </a:p>
        </p:txBody>
      </p:sp>
      <p:sp>
        <p:nvSpPr>
          <p:cNvPr id="55298" name="TextBox 3"/>
          <p:cNvSpPr txBox="1">
            <a:spLocks noChangeArrowheads="1"/>
          </p:cNvSpPr>
          <p:nvPr/>
        </p:nvSpPr>
        <p:spPr bwMode="auto">
          <a:xfrm>
            <a:off x="2625725" y="2222500"/>
            <a:ext cx="19319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prstClr val="black"/>
                </a:solidFill>
              </a:rPr>
              <a:t>50 replicates</a:t>
            </a:r>
          </a:p>
        </p:txBody>
      </p:sp>
      <p:pic>
        <p:nvPicPr>
          <p:cNvPr id="5529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114550"/>
            <a:ext cx="1677988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312738"/>
            <a:ext cx="8059737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9713"/>
            <a:ext cx="9144000" cy="400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392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0"/>
            <a:ext cx="8750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088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0488"/>
            <a:ext cx="9144000" cy="404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0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0" y="1009650"/>
            <a:ext cx="2327275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25" y="935038"/>
            <a:ext cx="1746250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TextBox 8"/>
          <p:cNvSpPr txBox="1">
            <a:spLocks noChangeArrowheads="1"/>
          </p:cNvSpPr>
          <p:nvPr/>
        </p:nvSpPr>
        <p:spPr bwMode="auto">
          <a:xfrm>
            <a:off x="382588" y="325438"/>
            <a:ext cx="8189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smtClean="0">
                <a:solidFill>
                  <a:prstClr val="black"/>
                </a:solidFill>
              </a:rPr>
              <a:t>S=0: every allele has the same chance of being the lucky ancestor.</a:t>
            </a:r>
          </a:p>
        </p:txBody>
      </p:sp>
      <p:pic>
        <p:nvPicPr>
          <p:cNvPr id="58373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1920875"/>
            <a:ext cx="3265488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381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4000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002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Box 2"/>
          <p:cNvSpPr txBox="1">
            <a:spLocks noChangeArrowheads="1"/>
          </p:cNvSpPr>
          <p:nvPr/>
        </p:nvSpPr>
        <p:spPr bwMode="auto">
          <a:xfrm>
            <a:off x="354013" y="388938"/>
            <a:ext cx="7945437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mtClean="0">
                <a:solidFill>
                  <a:prstClr val="black"/>
                </a:solidFill>
              </a:rPr>
              <a:t>For advantageous mutations: </a:t>
            </a:r>
          </a:p>
          <a:p>
            <a:pPr eaLnBrk="1" hangingPunct="1"/>
            <a:r>
              <a:rPr lang="en-US" smtClean="0">
                <a:solidFill>
                  <a:prstClr val="black"/>
                </a:solidFill>
              </a:rPr>
              <a:t>      Probability of fixation, P, is approximately equal to 2s; </a:t>
            </a:r>
          </a:p>
          <a:p>
            <a:pPr eaLnBrk="1" hangingPunct="1"/>
            <a:r>
              <a:rPr lang="en-US" smtClean="0">
                <a:solidFill>
                  <a:prstClr val="black"/>
                </a:solidFill>
              </a:rPr>
              <a:t>      e.g., if selective advantage s = 5% then P = 10% </a:t>
            </a:r>
          </a:p>
        </p:txBody>
      </p:sp>
      <p:pic>
        <p:nvPicPr>
          <p:cNvPr id="6041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7663"/>
            <a:ext cx="9144000" cy="399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TextBox 6"/>
          <p:cNvSpPr txBox="1">
            <a:spLocks noChangeArrowheads="1"/>
          </p:cNvSpPr>
          <p:nvPr/>
        </p:nvSpPr>
        <p:spPr bwMode="auto">
          <a:xfrm>
            <a:off x="1190625" y="6270625"/>
            <a:ext cx="60118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mtClean="0">
                <a:solidFill>
                  <a:prstClr val="black"/>
                </a:solidFill>
              </a:rPr>
              <a:t>t</a:t>
            </a:r>
            <a:r>
              <a:rPr lang="en-US" sz="1400" smtClean="0">
                <a:solidFill>
                  <a:prstClr val="black"/>
                </a:solidFill>
              </a:rPr>
              <a:t>av</a:t>
            </a:r>
            <a:r>
              <a:rPr lang="en-US" smtClean="0">
                <a:solidFill>
                  <a:prstClr val="black"/>
                </a:solidFill>
              </a:rPr>
              <a:t>=2/s*log2N generations = 40*log100= 80</a:t>
            </a:r>
          </a:p>
        </p:txBody>
      </p:sp>
    </p:spTree>
    <p:extLst>
      <p:ext uri="{BB962C8B-B14F-4D97-AF65-F5344CB8AC3E}">
        <p14:creationId xmlns:p14="http://schemas.microsoft.com/office/powerpoint/2010/main" val="124251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708025"/>
            <a:ext cx="5930900" cy="189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4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63" y="2417763"/>
            <a:ext cx="5913437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042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33"/>
          <a:stretch>
            <a:fillRect/>
          </a:stretch>
        </p:blipFill>
        <p:spPr bwMode="auto">
          <a:xfrm>
            <a:off x="0" y="2959100"/>
            <a:ext cx="9144000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TextBox 2"/>
          <p:cNvSpPr txBox="1">
            <a:spLocks noChangeArrowheads="1"/>
          </p:cNvSpPr>
          <p:nvPr/>
        </p:nvSpPr>
        <p:spPr bwMode="auto">
          <a:xfrm>
            <a:off x="498475" y="2222500"/>
            <a:ext cx="1689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mtClean="0">
                <a:solidFill>
                  <a:prstClr val="black"/>
                </a:solidFill>
              </a:rPr>
              <a:t>N=50   s=0</a:t>
            </a:r>
          </a:p>
        </p:txBody>
      </p:sp>
      <p:pic>
        <p:nvPicPr>
          <p:cNvPr id="4505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25" y="87313"/>
            <a:ext cx="6473825" cy="189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2157413" y="2193925"/>
            <a:ext cx="1930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mtClean="0">
                <a:solidFill>
                  <a:prstClr val="black"/>
                </a:solidFill>
              </a:rPr>
              <a:t>10 replicates</a:t>
            </a:r>
          </a:p>
        </p:txBody>
      </p:sp>
    </p:spTree>
    <p:extLst>
      <p:ext uri="{BB962C8B-B14F-4D97-AF65-F5344CB8AC3E}">
        <p14:creationId xmlns:p14="http://schemas.microsoft.com/office/powerpoint/2010/main" val="94691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Box 2"/>
          <p:cNvSpPr txBox="1">
            <a:spLocks noChangeArrowheads="1"/>
          </p:cNvSpPr>
          <p:nvPr/>
        </p:nvSpPr>
        <p:spPr bwMode="auto">
          <a:xfrm>
            <a:off x="274638" y="2222500"/>
            <a:ext cx="1689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mtClean="0">
                <a:solidFill>
                  <a:prstClr val="black"/>
                </a:solidFill>
              </a:rPr>
              <a:t>N=50   s=0</a:t>
            </a:r>
          </a:p>
        </p:txBody>
      </p:sp>
      <p:pic>
        <p:nvPicPr>
          <p:cNvPr id="4608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25" y="87313"/>
            <a:ext cx="6473825" cy="189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extBox 6"/>
          <p:cNvSpPr txBox="1">
            <a:spLocks noChangeArrowheads="1"/>
          </p:cNvSpPr>
          <p:nvPr/>
        </p:nvSpPr>
        <p:spPr bwMode="auto">
          <a:xfrm>
            <a:off x="2179638" y="2222500"/>
            <a:ext cx="19288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mtClean="0">
                <a:solidFill>
                  <a:prstClr val="black"/>
                </a:solidFill>
              </a:rPr>
              <a:t>50 replicates</a:t>
            </a:r>
          </a:p>
        </p:txBody>
      </p:sp>
      <p:pic>
        <p:nvPicPr>
          <p:cNvPr id="46084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843213"/>
            <a:ext cx="9144000" cy="401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517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Box 2"/>
          <p:cNvSpPr txBox="1">
            <a:spLocks noChangeArrowheads="1"/>
          </p:cNvSpPr>
          <p:nvPr/>
        </p:nvSpPr>
        <p:spPr bwMode="auto">
          <a:xfrm>
            <a:off x="498475" y="2222500"/>
            <a:ext cx="1689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mtClean="0">
                <a:solidFill>
                  <a:prstClr val="black"/>
                </a:solidFill>
              </a:rPr>
              <a:t>N=10   s=0</a:t>
            </a:r>
          </a:p>
        </p:txBody>
      </p:sp>
      <p:pic>
        <p:nvPicPr>
          <p:cNvPr id="4710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25" y="87313"/>
            <a:ext cx="6473825" cy="189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extBox 3"/>
          <p:cNvSpPr txBox="1">
            <a:spLocks noChangeArrowheads="1"/>
          </p:cNvSpPr>
          <p:nvPr/>
        </p:nvSpPr>
        <p:spPr bwMode="auto">
          <a:xfrm>
            <a:off x="2157413" y="2193925"/>
            <a:ext cx="1758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mtClean="0">
                <a:solidFill>
                  <a:prstClr val="black"/>
                </a:solidFill>
              </a:rPr>
              <a:t>5 replicates</a:t>
            </a:r>
          </a:p>
        </p:txBody>
      </p:sp>
      <p:pic>
        <p:nvPicPr>
          <p:cNvPr id="4710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11475"/>
            <a:ext cx="9144000" cy="394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16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Box 2"/>
          <p:cNvSpPr txBox="1">
            <a:spLocks noChangeArrowheads="1"/>
          </p:cNvSpPr>
          <p:nvPr/>
        </p:nvSpPr>
        <p:spPr bwMode="auto">
          <a:xfrm>
            <a:off x="498475" y="2222500"/>
            <a:ext cx="1689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mtClean="0">
                <a:solidFill>
                  <a:prstClr val="black"/>
                </a:solidFill>
              </a:rPr>
              <a:t>N=50   s=0</a:t>
            </a:r>
          </a:p>
        </p:txBody>
      </p:sp>
      <p:pic>
        <p:nvPicPr>
          <p:cNvPr id="4813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25" y="87313"/>
            <a:ext cx="6473825" cy="189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TextBox 3"/>
          <p:cNvSpPr txBox="1">
            <a:spLocks noChangeArrowheads="1"/>
          </p:cNvSpPr>
          <p:nvPr/>
        </p:nvSpPr>
        <p:spPr bwMode="auto">
          <a:xfrm>
            <a:off x="2157413" y="2193925"/>
            <a:ext cx="1758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mtClean="0">
                <a:solidFill>
                  <a:prstClr val="black"/>
                </a:solidFill>
              </a:rPr>
              <a:t>5 replicates</a:t>
            </a:r>
          </a:p>
        </p:txBody>
      </p:sp>
      <p:pic>
        <p:nvPicPr>
          <p:cNvPr id="4813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13063"/>
            <a:ext cx="91440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8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Box 2"/>
          <p:cNvSpPr txBox="1">
            <a:spLocks noChangeArrowheads="1"/>
          </p:cNvSpPr>
          <p:nvPr/>
        </p:nvSpPr>
        <p:spPr bwMode="auto">
          <a:xfrm>
            <a:off x="498475" y="2222500"/>
            <a:ext cx="1860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mtClean="0">
                <a:solidFill>
                  <a:prstClr val="black"/>
                </a:solidFill>
              </a:rPr>
              <a:t>N=100   s=0</a:t>
            </a:r>
          </a:p>
        </p:txBody>
      </p:sp>
      <p:pic>
        <p:nvPicPr>
          <p:cNvPr id="4915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25" y="87313"/>
            <a:ext cx="6473825" cy="189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TextBox 3"/>
          <p:cNvSpPr txBox="1">
            <a:spLocks noChangeArrowheads="1"/>
          </p:cNvSpPr>
          <p:nvPr/>
        </p:nvSpPr>
        <p:spPr bwMode="auto">
          <a:xfrm>
            <a:off x="2605088" y="2214563"/>
            <a:ext cx="1758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mtClean="0">
                <a:solidFill>
                  <a:prstClr val="black"/>
                </a:solidFill>
              </a:rPr>
              <a:t>5 replicates</a:t>
            </a:r>
          </a:p>
        </p:txBody>
      </p:sp>
      <p:pic>
        <p:nvPicPr>
          <p:cNvPr id="4915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2854325"/>
            <a:ext cx="9144000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475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Box 2"/>
          <p:cNvSpPr txBox="1">
            <a:spLocks noChangeArrowheads="1"/>
          </p:cNvSpPr>
          <p:nvPr/>
        </p:nvSpPr>
        <p:spPr bwMode="auto">
          <a:xfrm>
            <a:off x="498475" y="2222500"/>
            <a:ext cx="1860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mtClean="0">
                <a:solidFill>
                  <a:prstClr val="black"/>
                </a:solidFill>
              </a:rPr>
              <a:t>N=500   s=0</a:t>
            </a:r>
          </a:p>
        </p:txBody>
      </p:sp>
      <p:pic>
        <p:nvPicPr>
          <p:cNvPr id="5017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25" y="87313"/>
            <a:ext cx="6473825" cy="189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TextBox 3"/>
          <p:cNvSpPr txBox="1">
            <a:spLocks noChangeArrowheads="1"/>
          </p:cNvSpPr>
          <p:nvPr/>
        </p:nvSpPr>
        <p:spPr bwMode="auto">
          <a:xfrm>
            <a:off x="2395538" y="2208213"/>
            <a:ext cx="1758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mtClean="0">
                <a:solidFill>
                  <a:prstClr val="black"/>
                </a:solidFill>
              </a:rPr>
              <a:t>5 replicates</a:t>
            </a:r>
          </a:p>
        </p:txBody>
      </p:sp>
      <p:pic>
        <p:nvPicPr>
          <p:cNvPr id="5018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89250"/>
            <a:ext cx="9144000" cy="39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527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Box 2"/>
          <p:cNvSpPr txBox="1">
            <a:spLocks noChangeArrowheads="1"/>
          </p:cNvSpPr>
          <p:nvPr/>
        </p:nvSpPr>
        <p:spPr bwMode="auto">
          <a:xfrm>
            <a:off x="498475" y="2222500"/>
            <a:ext cx="203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mtClean="0">
                <a:solidFill>
                  <a:prstClr val="black"/>
                </a:solidFill>
              </a:rPr>
              <a:t>N=5000   s=0</a:t>
            </a:r>
          </a:p>
        </p:txBody>
      </p:sp>
      <p:pic>
        <p:nvPicPr>
          <p:cNvPr id="5120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25" y="87313"/>
            <a:ext cx="6473825" cy="189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extBox 3"/>
          <p:cNvSpPr txBox="1">
            <a:spLocks noChangeArrowheads="1"/>
          </p:cNvSpPr>
          <p:nvPr/>
        </p:nvSpPr>
        <p:spPr bwMode="auto">
          <a:xfrm>
            <a:off x="2625725" y="2222500"/>
            <a:ext cx="1758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mtClean="0">
                <a:solidFill>
                  <a:prstClr val="black"/>
                </a:solidFill>
              </a:rPr>
              <a:t>5 replicates</a:t>
            </a:r>
          </a:p>
        </p:txBody>
      </p:sp>
      <p:pic>
        <p:nvPicPr>
          <p:cNvPr id="5120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9863"/>
            <a:ext cx="9144000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625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3329</TotalTime>
  <Words>102</Words>
  <Application>Microsoft Macintosh PowerPoint</Application>
  <PresentationFormat>On-screen Show (4:3)</PresentationFormat>
  <Paragraphs>29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ＭＳ Ｐゴシック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University of Connecticut</Company>
  <LinksUpToDate>false</LinksUpToDate>
  <SharedDoc>false</SharedDoc>
  <HyperlinkBase/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Horizontal gene transfer and microbial evolution: Is the Tree-of-Life a Tree? </dc:title>
  <dc:subject/>
  <dc:creator>gogarten</dc:creator>
  <cp:keywords/>
  <dc:description/>
  <cp:lastModifiedBy>Gogarten, J. Peter</cp:lastModifiedBy>
  <cp:revision>47</cp:revision>
  <dcterms:modified xsi:type="dcterms:W3CDTF">2016-11-09T15:03:07Z</dcterms:modified>
  <cp:category/>
</cp:coreProperties>
</file>